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3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94E2CA-FA44-443F-9836-64F050AEA0A3}" type="datetimeFigureOut">
              <a:rPr lang="fr-FR" smtClean="0"/>
              <a:t>17/03/2011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AE743-EEC0-404F-B7F3-BBAF82F0B48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CONSOMATION </a:t>
            </a:r>
            <a:r>
              <a:rPr lang="fr-FR" dirty="0" smtClean="0"/>
              <a:t>D’AIR </a:t>
            </a:r>
            <a:r>
              <a:rPr lang="fr-FR" dirty="0"/>
              <a:t>ET AUTOMONIE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501122" cy="278130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Le principe même du scaphandre autonome fait qu’en immersion nous respirons de l’air a la pression ambiante. Cela a une incidence directe sur notre autonomie </a:t>
            </a:r>
            <a:r>
              <a:rPr lang="fr-FR" dirty="0" smtClean="0"/>
              <a:t>.</a:t>
            </a:r>
          </a:p>
          <a:p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/>
          <a:lstStyle/>
          <a:p>
            <a:r>
              <a:rPr lang="fr-FR" sz="2800" b="1" u="sng" dirty="0" smtClean="0"/>
              <a:t>Rappel</a:t>
            </a:r>
            <a:r>
              <a:rPr lang="fr-FR" sz="2800" b="1" u="sng" dirty="0"/>
              <a:t> : loi de </a:t>
            </a:r>
            <a:r>
              <a:rPr lang="fr-FR" sz="2800" b="1" u="sng" dirty="0" smtClean="0"/>
              <a:t>Mariotte   P x V = C</a:t>
            </a:r>
          </a:p>
          <a:p>
            <a:pPr>
              <a:buNone/>
            </a:pPr>
            <a:endParaRPr lang="fr-FR" sz="1600" b="1" u="sng" dirty="0" smtClean="0"/>
          </a:p>
          <a:p>
            <a:pPr>
              <a:buNone/>
            </a:pPr>
            <a:endParaRPr lang="fr-FR" sz="1600" b="1" u="sng" dirty="0" smtClean="0"/>
          </a:p>
          <a:p>
            <a:r>
              <a:rPr lang="fr-FR" sz="2000" dirty="0" smtClean="0"/>
              <a:t>A effort égal, notre consommation d’air est la même en surface qu’en profondeur .</a:t>
            </a:r>
            <a:endParaRPr lang="fr-FR" sz="2000" dirty="0" smtClean="0"/>
          </a:p>
          <a:p>
            <a:r>
              <a:rPr lang="fr-FR" sz="2000" dirty="0" smtClean="0"/>
              <a:t>Mais la mase volumétrique de l’air respiré varie, ce qui signifie qu’un litre à une pression de 2 bars contient plus de molécules qu’a 1 bar</a:t>
            </a:r>
          </a:p>
          <a:p>
            <a:r>
              <a:rPr lang="fr-FR" sz="2000" dirty="0" smtClean="0"/>
              <a:t>En conséquence, l’autonomie en air diminue de manière inversement proportionnelle à la pression .</a:t>
            </a:r>
          </a:p>
          <a:p>
            <a:r>
              <a:rPr lang="fr-FR" sz="2000" dirty="0" smtClean="0"/>
              <a:t>Lorsque la pression est multiplié par 2, l’autonomie est divisé par 2.</a:t>
            </a:r>
          </a:p>
          <a:p>
            <a:r>
              <a:rPr lang="fr-FR" sz="2000" dirty="0" smtClean="0"/>
              <a:t>Ce phénomène  met en évidence une relation directe entre pression (P) et volume (V) d’un </a:t>
            </a:r>
            <a:r>
              <a:rPr lang="fr-FR" sz="2000" dirty="0" smtClean="0"/>
              <a:t>g</a:t>
            </a:r>
            <a:r>
              <a:rPr lang="fr-FR" sz="2000" dirty="0" smtClean="0"/>
              <a:t>az, dont le produit de l’un par l’autre est une constante (C) lorsque le gaz ne peut s’échapper  (volumes fermés ) cela se traduit par la formule suivante :</a:t>
            </a:r>
            <a:r>
              <a:rPr lang="fr-FR" sz="2000" b="1" dirty="0" smtClean="0">
                <a:solidFill>
                  <a:srgbClr val="FF0000"/>
                </a:solidFill>
              </a:rPr>
              <a:t> P x V = C </a:t>
            </a:r>
          </a:p>
          <a:p>
            <a:r>
              <a:rPr lang="fr-FR" sz="2000" dirty="0" smtClean="0"/>
              <a:t>De manière plus détaillée, cette formule traduit </a:t>
            </a:r>
            <a:r>
              <a:rPr lang="fr-FR" sz="2000" dirty="0" smtClean="0">
                <a:solidFill>
                  <a:srgbClr val="FF0000"/>
                </a:solidFill>
              </a:rPr>
              <a:t>: P surf x V surf = P fond x V fond = C</a:t>
            </a:r>
          </a:p>
          <a:p>
            <a:pPr>
              <a:buNone/>
            </a:pPr>
            <a:endParaRPr lang="fr-F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CALCULS D’ AUTONOMIE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Ballon  rempli de 12 litres d’air en surface, à </a:t>
            </a:r>
            <a:r>
              <a:rPr lang="fr-FR" sz="2000" b="1" dirty="0" smtClean="0"/>
              <a:t>30 m</a:t>
            </a:r>
            <a:r>
              <a:rPr lang="fr-FR" sz="2000" dirty="0" smtClean="0"/>
              <a:t> quel sera sont volume ?</a:t>
            </a:r>
          </a:p>
          <a:p>
            <a:pPr>
              <a:buNone/>
            </a:pPr>
            <a:r>
              <a:rPr lang="fr-FR" sz="2000" dirty="0" smtClean="0"/>
              <a:t>Formule : </a:t>
            </a:r>
            <a:r>
              <a:rPr lang="fr-FR" sz="2000" b="1" dirty="0" smtClean="0">
                <a:solidFill>
                  <a:srgbClr val="FF0000"/>
                </a:solidFill>
              </a:rPr>
              <a:t>1 x 12 l = 4  x V fond </a:t>
            </a:r>
          </a:p>
          <a:p>
            <a:pPr>
              <a:buNone/>
            </a:pPr>
            <a:r>
              <a:rPr lang="fr-FR" sz="2000" dirty="0" smtClean="0"/>
              <a:t>d’où </a:t>
            </a:r>
            <a:r>
              <a:rPr lang="fr-FR" sz="2000" b="1" dirty="0" smtClean="0">
                <a:solidFill>
                  <a:srgbClr val="FF0000"/>
                </a:solidFill>
              </a:rPr>
              <a:t>V fond = 12 /4 = 3</a:t>
            </a:r>
          </a:p>
          <a:p>
            <a:pPr>
              <a:buNone/>
            </a:pPr>
            <a:r>
              <a:rPr lang="fr-FR" sz="2000" u="sng" dirty="0" smtClean="0"/>
              <a:t>Volume  a 30 m est de 3 litres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Appliquons cela à notre autonomie en plongée .</a:t>
            </a:r>
          </a:p>
          <a:p>
            <a:pPr>
              <a:buNone/>
            </a:pPr>
            <a:r>
              <a:rPr lang="fr-FR" sz="2000" dirty="0" smtClean="0"/>
              <a:t>Un plongeur respirant 20 litres  d’air par minute </a:t>
            </a:r>
          </a:p>
          <a:p>
            <a:pPr>
              <a:buNone/>
            </a:pPr>
            <a:r>
              <a:rPr lang="fr-FR" sz="2000" dirty="0" smtClean="0"/>
              <a:t>Quelle est son autonomie à </a:t>
            </a:r>
            <a:r>
              <a:rPr lang="fr-FR" sz="2000" b="1" dirty="0" smtClean="0"/>
              <a:t>10 mètres  </a:t>
            </a:r>
            <a:r>
              <a:rPr lang="fr-FR" sz="2000" dirty="0" smtClean="0"/>
              <a:t>avant d’atteindre les </a:t>
            </a:r>
            <a:r>
              <a:rPr lang="fr-FR" sz="2000" b="1" dirty="0" smtClean="0"/>
              <a:t>50 bars </a:t>
            </a:r>
            <a:r>
              <a:rPr lang="fr-FR" sz="2000" dirty="0" smtClean="0"/>
              <a:t>de réserve  avec un bloc de </a:t>
            </a:r>
            <a:r>
              <a:rPr lang="fr-FR" sz="2000" b="1" dirty="0" smtClean="0"/>
              <a:t>12 litres  </a:t>
            </a:r>
            <a:r>
              <a:rPr lang="fr-FR" sz="2000" dirty="0" smtClean="0"/>
              <a:t>à </a:t>
            </a:r>
            <a:r>
              <a:rPr lang="fr-FR" sz="2000" b="1" dirty="0" smtClean="0"/>
              <a:t>200 bars </a:t>
            </a:r>
            <a:r>
              <a:rPr lang="fr-FR" sz="2000" dirty="0" smtClean="0"/>
              <a:t>?</a:t>
            </a:r>
          </a:p>
          <a:p>
            <a:pPr>
              <a:buNone/>
            </a:pPr>
            <a:r>
              <a:rPr lang="fr-FR" sz="2000" dirty="0" smtClean="0"/>
              <a:t>Pression de fond = 2b </a:t>
            </a:r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Air dispo </a:t>
            </a:r>
            <a:r>
              <a:rPr lang="fr-FR" sz="2000" dirty="0" smtClean="0"/>
              <a:t>= 200 b – 50 b = </a:t>
            </a:r>
            <a:r>
              <a:rPr lang="fr-FR" sz="2000" b="1" dirty="0" smtClean="0">
                <a:solidFill>
                  <a:srgbClr val="FF0000"/>
                </a:solidFill>
              </a:rPr>
              <a:t>150 x 12 =1800 l en surface</a:t>
            </a:r>
            <a:r>
              <a:rPr lang="fr-FR" sz="2000" dirty="0" smtClean="0"/>
              <a:t> </a:t>
            </a:r>
          </a:p>
          <a:p>
            <a:pPr>
              <a:buNone/>
            </a:pPr>
            <a:r>
              <a:rPr lang="fr-FR" sz="2000" u="sng" dirty="0" smtClean="0"/>
              <a:t>A 10 m = 900 l / 20 = 45 minutes</a:t>
            </a:r>
            <a:endParaRPr lang="fr-FR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Mes images\cours n3\cours n3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61" y="357188"/>
            <a:ext cx="7989428" cy="596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CONSEIL POUR N3 ET GUIDE PALANQUEE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En tant que N3 donc aussi guide de palanquée , vous devez surveiller  votre propre autonomie en air et penser à contrôler les réserves d’air des membres de votre palanquée.</a:t>
            </a:r>
          </a:p>
          <a:p>
            <a:pPr>
              <a:buNone/>
            </a:pPr>
            <a:r>
              <a:rPr lang="fr-FR" sz="2000" dirty="0" smtClean="0"/>
              <a:t>Bien rappeler les signes : demi-pression (100b) et  » je suis sur </a:t>
            </a:r>
            <a:r>
              <a:rPr lang="fr-FR" sz="2000" dirty="0" err="1" smtClean="0"/>
              <a:t>reserve</a:t>
            </a:r>
            <a:r>
              <a:rPr lang="fr-FR" sz="2000" dirty="0" smtClean="0"/>
              <a:t> »</a:t>
            </a:r>
          </a:p>
          <a:p>
            <a:pPr>
              <a:buNone/>
            </a:pPr>
            <a:r>
              <a:rPr lang="fr-FR" sz="2000" dirty="0" smtClean="0"/>
              <a:t>Attention , lors des premières plongées dans la zone des 50/60 m </a:t>
            </a:r>
          </a:p>
          <a:p>
            <a:pPr>
              <a:buNone/>
            </a:pPr>
            <a:r>
              <a:rPr lang="fr-FR" sz="2000" dirty="0" smtClean="0"/>
              <a:t>Par la baisse d’autonomie , a vous dans tenir compte et de conseiller les membres de votre palanquée</a:t>
            </a:r>
          </a:p>
          <a:p>
            <a:pPr>
              <a:buNone/>
            </a:pPr>
            <a:r>
              <a:rPr lang="fr-FR" sz="2000" dirty="0" smtClean="0"/>
              <a:t>Choix du bloc </a:t>
            </a:r>
          </a:p>
          <a:p>
            <a:pPr>
              <a:buNone/>
            </a:pPr>
            <a:r>
              <a:rPr lang="fr-FR" sz="2000" dirty="0" smtClean="0"/>
              <a:t>Contrôle régulier du </a:t>
            </a:r>
            <a:r>
              <a:rPr lang="fr-FR" sz="2000" dirty="0" err="1" smtClean="0"/>
              <a:t>mano</a:t>
            </a:r>
            <a:r>
              <a:rPr lang="fr-FR" sz="2000" dirty="0" smtClean="0"/>
              <a:t> de pression </a:t>
            </a:r>
          </a:p>
          <a:p>
            <a:pPr>
              <a:buNone/>
            </a:pPr>
            <a:r>
              <a:rPr lang="fr-FR" sz="2000" dirty="0" smtClean="0"/>
              <a:t>Respiration </a:t>
            </a:r>
          </a:p>
          <a:p>
            <a:pPr>
              <a:buNone/>
            </a:pPr>
            <a:r>
              <a:rPr lang="fr-FR" sz="2000" dirty="0" smtClean="0"/>
              <a:t>Dans tout les cas, notez qu’un </a:t>
            </a:r>
            <a:r>
              <a:rPr lang="fr-FR" sz="2000" dirty="0" err="1" smtClean="0"/>
              <a:t>éffort</a:t>
            </a:r>
            <a:r>
              <a:rPr lang="fr-FR" sz="2000" dirty="0" smtClean="0"/>
              <a:t> qui conduit à un essoufflement peut rapidement causer une panne d’air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profondeur constituant un facteur amplificateur , l’</a:t>
            </a:r>
            <a:r>
              <a:rPr lang="fr-FR" sz="2000" dirty="0" err="1" smtClean="0"/>
              <a:t>augementation</a:t>
            </a:r>
            <a:r>
              <a:rPr lang="fr-FR" sz="2000" dirty="0" smtClean="0"/>
              <a:t>  de la fréquence et de l’amplitude  de la ventilation peut conduire à des consommations de l’ordre de 100 à 120 litres par minutes, voir plus chez certaines personnes .</a:t>
            </a:r>
          </a:p>
          <a:p>
            <a:endParaRPr lang="fr-FR" sz="2000" dirty="0" smtClean="0"/>
          </a:p>
          <a:p>
            <a:r>
              <a:rPr lang="fr-FR" sz="2000" dirty="0" smtClean="0"/>
              <a:t>Le tableau ci-après illustre la baisse d’autonomie en cas d’essoufflement  sur la base d’un 15 litres à 200 bars  dont 50 bars pour la sécurité (réserve) </a:t>
            </a:r>
          </a:p>
          <a:p>
            <a:endParaRPr lang="fr-FR" sz="2000" dirty="0" smtClean="0"/>
          </a:p>
          <a:p>
            <a:r>
              <a:rPr lang="fr-FR" sz="2000" dirty="0" smtClean="0"/>
              <a:t>La quantité d’air dispo est de ?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Calculer  l’autonomie  à 20 m et 40 m pour une ventilation de 120 l/mn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s images\cours n3\cours n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415566" cy="514351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28662" y="592933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 m = 6 mn    40 m = 4 mn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46736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Un plongeur fortement essoufflé à </a:t>
            </a:r>
            <a:r>
              <a:rPr lang="fr-FR" sz="2000" dirty="0" smtClean="0">
                <a:solidFill>
                  <a:srgbClr val="FF0000"/>
                </a:solidFill>
              </a:rPr>
              <a:t>40 m </a:t>
            </a:r>
            <a:r>
              <a:rPr lang="fr-FR" sz="2000" dirty="0" smtClean="0"/>
              <a:t>peut donc consommer</a:t>
            </a:r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fr-FR" sz="2000" dirty="0" smtClean="0"/>
              <a:t>   </a:t>
            </a:r>
            <a:r>
              <a:rPr lang="fr-FR" sz="2000" b="1" dirty="0" smtClean="0">
                <a:solidFill>
                  <a:srgbClr val="FF0000"/>
                </a:solidFill>
              </a:rPr>
              <a:t>2250 litres d’air </a:t>
            </a:r>
            <a:r>
              <a:rPr lang="fr-FR" sz="2000" b="1" dirty="0" smtClean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soit 150 bars d’un bloc 15 l en moins de 4 minutes</a:t>
            </a:r>
          </a:p>
          <a:p>
            <a:pPr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b="1" dirty="0" smtClean="0"/>
              <a:t>    Cela  doit inciter à la plus grande prudence et conduire les N3 autonome à privilégier en toutes circonstances, la prévention de l’essoufflement 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</a:t>
            </a:r>
            <a:r>
              <a:rPr lang="fr-FR" sz="2000" b="1" dirty="0" smtClean="0"/>
              <a:t>    Par un entrainement et en plongeant régulièrement .</a:t>
            </a:r>
          </a:p>
          <a:p>
            <a:pPr>
              <a:buNone/>
            </a:pPr>
            <a:r>
              <a:rPr lang="fr-FR" sz="2000" b="1" dirty="0" smtClean="0"/>
              <a:t> </a:t>
            </a:r>
            <a:r>
              <a:rPr lang="fr-FR" sz="2000" b="1" dirty="0" smtClean="0"/>
              <a:t>    hygiène de vie, condition physique……….</a:t>
            </a:r>
            <a:r>
              <a:rPr lang="fr-FR" sz="2000" b="1" dirty="0" err="1" smtClean="0"/>
              <a:t>etc</a:t>
            </a:r>
            <a:r>
              <a:rPr lang="fr-FR" sz="2000" b="1" dirty="0" smtClean="0"/>
              <a:t>……………………………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</a:t>
            </a:r>
            <a:r>
              <a:rPr lang="fr-FR" sz="2000" b="1" dirty="0" smtClean="0"/>
              <a:t>   </a:t>
            </a:r>
          </a:p>
          <a:p>
            <a:pPr>
              <a:buNone/>
            </a:pPr>
            <a:r>
              <a:rPr lang="fr-FR" sz="2000" b="1" dirty="0" smtClean="0"/>
              <a:t>                                                              FIN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371</Words>
  <Application>Microsoft Office PowerPoint</Application>
  <PresentationFormat>Affichage à l'écran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Débit</vt:lpstr>
      <vt:lpstr>CONSOMATION D’AIR ET AUTOMONIE </vt:lpstr>
      <vt:lpstr>Diapositive 2</vt:lpstr>
      <vt:lpstr>CALCULS D’ AUTONOMIE</vt:lpstr>
      <vt:lpstr>Diapositive 4</vt:lpstr>
      <vt:lpstr>CONSEIL POUR N3 ET GUIDE PALANQUEE</vt:lpstr>
      <vt:lpstr>Diapositive 6</vt:lpstr>
      <vt:lpstr>Diapositive 7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CONSOMATION D AIR ET AUTOMONIE </dc:title>
  <dc:creator>GM</dc:creator>
  <cp:lastModifiedBy>GM</cp:lastModifiedBy>
  <cp:revision>22</cp:revision>
  <dcterms:created xsi:type="dcterms:W3CDTF">2011-03-17T16:44:08Z</dcterms:created>
  <dcterms:modified xsi:type="dcterms:W3CDTF">2011-03-17T20:10:16Z</dcterms:modified>
</cp:coreProperties>
</file>